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4" r:id="rId4"/>
  </p:sldMasterIdLst>
  <p:notesMasterIdLst>
    <p:notesMasterId r:id="rId12"/>
  </p:notesMasterIdLst>
  <p:sldIdLst>
    <p:sldId id="328" r:id="rId5"/>
    <p:sldId id="368" r:id="rId6"/>
    <p:sldId id="369" r:id="rId7"/>
    <p:sldId id="370" r:id="rId8"/>
    <p:sldId id="371" r:id="rId9"/>
    <p:sldId id="372" r:id="rId10"/>
    <p:sldId id="373" r:id="rId11"/>
  </p:sldIdLst>
  <p:sldSz cx="9144000" cy="5143500" type="screen16x9"/>
  <p:notesSz cx="7077075" cy="9363075"/>
  <p:embeddedFontLst>
    <p:embeddedFont>
      <p:font typeface="ＭＳ Ｐゴシック" panose="020B0600070205080204" pitchFamily="34" charset="-128"/>
      <p:regular r:id="rId13"/>
    </p:embeddedFont>
    <p:embeddedFont>
      <p:font typeface="Aharoni" panose="02010803020104030203" pitchFamily="2" charset="-79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Open Sans Light" panose="020B0604020202020204" charset="0"/>
      <p:regular r:id="rId23"/>
      <p:bold r:id="rId24"/>
      <p:italic r:id="rId25"/>
      <p:boldItalic r:id="rId26"/>
    </p:embeddedFont>
    <p:embeddedFont>
      <p:font typeface="Open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i Broffman" initials="" lastIdx="3" clrIdx="0"/>
  <p:cmAuthor id="1" name="Nate French" initials="" lastIdx="1" clrIdx="1"/>
  <p:cmAuthor id="2" name="Aras Jiz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86AF15"/>
    <a:srgbClr val="7F7F7F"/>
    <a:srgbClr val="F2F2F2"/>
    <a:srgbClr val="FFCC00"/>
    <a:srgbClr val="00A200"/>
    <a:srgbClr val="FFFFFF"/>
    <a:srgbClr val="7BC72F"/>
    <a:srgbClr val="F46524"/>
    <a:srgbClr val="3CE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FFB85E-D67C-4774-AB9D-0877AD8C15E6}">
  <a:tblStyle styleId="{C3FFB85E-D67C-4774-AB9D-0877AD8C15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D15842-0CB3-44D7-A5BC-161095FA33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96374" autoAdjust="0"/>
  </p:normalViewPr>
  <p:slideViewPr>
    <p:cSldViewPr snapToGrid="0">
      <p:cViewPr varScale="1">
        <p:scale>
          <a:sx n="125" d="100"/>
          <a:sy n="125" d="100"/>
        </p:scale>
        <p:origin x="12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1" tIns="93921" rIns="93921" bIns="93921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ts val="14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2D004-D136-4AA7-97B8-3526FEF68D5D}" type="slidenum">
              <a:rPr lang="en-CA" alt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9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7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9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044E88-8DD2-4BBE-A5FB-60435077209A}"/>
              </a:ext>
            </a:extLst>
          </p:cNvPr>
          <p:cNvGrpSpPr/>
          <p:nvPr userDrawn="1"/>
        </p:nvGrpSpPr>
        <p:grpSpPr>
          <a:xfrm>
            <a:off x="-815" y="-547537"/>
            <a:ext cx="9135817" cy="5692591"/>
            <a:chOff x="0" y="-513163"/>
            <a:chExt cx="9135817" cy="56925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444AED-DA2E-49F9-B286-72661CD29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5" y="-513163"/>
              <a:ext cx="9069382" cy="5691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6A40EE-2289-4423-8F1C-D86956E90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484" y="1132764"/>
              <a:ext cx="1575877" cy="15758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FF4C76-2AB6-4541-B232-1C7EF2D74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2859198"/>
              <a:ext cx="2320230" cy="2320230"/>
            </a:xfrm>
            <a:prstGeom prst="rect">
              <a:avLst/>
            </a:prstGeom>
          </p:spPr>
        </p:pic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2703" y="1231820"/>
            <a:ext cx="3334900" cy="3415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kern="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Open Sans"/>
                <a:cs typeface="Aharoni" panose="02010803020104030203" pitchFamily="2" charset="-79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2701" y="756271"/>
            <a:ext cx="3334899" cy="43901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200"/>
              </a:lnSpc>
              <a:defRPr sz="3200" spc="-53" baseline="0">
                <a:solidFill>
                  <a:schemeClr val="bg2">
                    <a:lumMod val="50000"/>
                  </a:schemeClr>
                </a:solidFill>
                <a:latin typeface="+mj-lt"/>
                <a:ea typeface="Open Sans Light"/>
                <a:cs typeface="Open Sans Light"/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398FE-F181-4632-A23D-956651064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9056" y="3762632"/>
            <a:ext cx="2377440" cy="70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11998-2E58-4A98-A041-F637A3BA5F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35" y="313572"/>
            <a:ext cx="1280160" cy="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77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87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Red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03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55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78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381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Red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35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935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07188" y="735549"/>
            <a:ext cx="55966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spc="-151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spcAft>
                <a:spcPts val="3600"/>
              </a:spcAft>
            </a:pPr>
            <a:r>
              <a:rPr lang="en-CA" sz="110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information, please contact us.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8" y="3377493"/>
            <a:ext cx="2400300" cy="690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88B61-0444-4C3B-9D94-B46477BF18A6}"/>
              </a:ext>
            </a:extLst>
          </p:cNvPr>
          <p:cNvSpPr/>
          <p:nvPr userDrawn="1"/>
        </p:nvSpPr>
        <p:spPr>
          <a:xfrm>
            <a:off x="2983153" y="4069609"/>
            <a:ext cx="1066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www.caeh.ca </a:t>
            </a:r>
            <a:endParaRPr lang="en-CA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F3E68-E6D7-48AD-AA63-6ACEBB6DBFA7}"/>
              </a:ext>
            </a:extLst>
          </p:cNvPr>
          <p:cNvSpPr/>
          <p:nvPr userDrawn="1"/>
        </p:nvSpPr>
        <p:spPr>
          <a:xfrm>
            <a:off x="6065839" y="4049342"/>
            <a:ext cx="13821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www.20khomes.ca</a:t>
            </a:r>
            <a:endParaRPr lang="en-CA" sz="105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082823-484C-46C7-A301-1469A2501201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871331" y="2220893"/>
            <a:ext cx="4138074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B5B3F-7978-4B00-8E40-06FB043AC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7365" y="3560181"/>
            <a:ext cx="1673356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1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56" userDrawn="1">
          <p15:clr>
            <a:srgbClr val="FBAE40"/>
          </p15:clr>
        </p15:guide>
        <p15:guide id="2" pos="160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7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7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02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5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4791076"/>
            <a:ext cx="8832850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9572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62450" y="788194"/>
            <a:ext cx="419100" cy="31551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3C3C2F-C9F0-4216-AFE7-C15BFE4E41A0}" type="datetime1">
              <a:rPr lang="en-US" altLang="en-US"/>
              <a:pPr>
                <a:defRPr/>
              </a:pPr>
              <a:t>12/9/2018</a:t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770335"/>
            <a:ext cx="457200" cy="330994"/>
          </a:xfrm>
        </p:spPr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858703-F34A-4719-A5E9-2AF31A0FC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5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54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4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Red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9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8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0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3" y="914400"/>
            <a:ext cx="81076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1440" y="4800609"/>
            <a:ext cx="482621" cy="183487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FC073-D29E-4C13-B118-D5894F1E75D0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15E8EA-5629-4FC9-BFEA-98EEE9C848B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37160" y="347472"/>
            <a:ext cx="914400" cy="271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F0ECFC-3B3F-4C92-ADE6-FCBC9A1664F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8259B0C-FA49-4545-8289-2D56BD78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51" y="4767263"/>
            <a:ext cx="760095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9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4351" r:id="rId2"/>
    <p:sldLayoutId id="2147484356" r:id="rId3"/>
    <p:sldLayoutId id="2147484357" r:id="rId4"/>
    <p:sldLayoutId id="2147484358" r:id="rId5"/>
    <p:sldLayoutId id="2147484374" r:id="rId6"/>
    <p:sldLayoutId id="2147484385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397" r:id="rId17"/>
    <p:sldLayoutId id="2147484398" r:id="rId18"/>
    <p:sldLayoutId id="2147484399" r:id="rId19"/>
    <p:sldLayoutId id="2147483892" r:id="rId20"/>
    <p:sldLayoutId id="2147484387" r:id="rId21"/>
    <p:sldLayoutId id="2147484402" r:id="rId22"/>
    <p:sldLayoutId id="2147484401" r:id="rId23"/>
    <p:sldLayoutId id="2147484403" r:id="rId24"/>
    <p:sldLayoutId id="2147484404" r:id="rId25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749" rtl="0" eaLnBrk="1" latinLnBrk="0" hangingPunct="1">
        <a:lnSpc>
          <a:spcPts val="26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685749" rtl="0" eaLnBrk="1" latinLnBrk="0" hangingPunct="1">
        <a:lnSpc>
          <a:spcPts val="22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228600" algn="l" defTabSz="685749" rtl="0" eaLnBrk="1" latinLnBrk="0" hangingPunct="1">
        <a:lnSpc>
          <a:spcPts val="2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0" userDrawn="1">
          <p15:clr>
            <a:srgbClr val="F26B43"/>
          </p15:clr>
        </p15:guide>
        <p15:guide id="2" pos="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F8A9-7283-4D1F-8616-4D735F6E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 Tapas – </a:t>
            </a:r>
            <a:br>
              <a:rPr lang="en-CA" dirty="0"/>
            </a:br>
            <a:r>
              <a:rPr lang="en-CA" dirty="0"/>
              <a:t>Communicate Change Using The 5 P’s</a:t>
            </a:r>
          </a:p>
        </p:txBody>
      </p:sp>
    </p:spTree>
    <p:extLst>
      <p:ext uri="{BB962C8B-B14F-4D97-AF65-F5344CB8AC3E}">
        <p14:creationId xmlns:p14="http://schemas.microsoft.com/office/powerpoint/2010/main" val="42794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9B7B-99F8-43A9-A289-C2BB45A94F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5 P’s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Communicate the Change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dirty="0">
                <a:cs typeface="Arial" panose="020B0604020202020204" pitchFamily="34" charset="0"/>
              </a:rPr>
              <a:t>Communicating the 5 P's often and in many different ways can help support people through the process of change:</a:t>
            </a:r>
          </a:p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700" dirty="0">
                <a:cs typeface="Arial" panose="020B0604020202020204" pitchFamily="34" charset="0"/>
              </a:rPr>
              <a:t>PROBLEM</a:t>
            </a:r>
          </a:p>
          <a:p>
            <a:pPr marL="0" indent="0" algn="ctr">
              <a:buNone/>
            </a:pPr>
            <a:r>
              <a:rPr lang="en-US" altLang="en-US" sz="2700" dirty="0">
                <a:cs typeface="Arial" panose="020B0604020202020204" pitchFamily="34" charset="0"/>
              </a:rPr>
              <a:t>PICTURE</a:t>
            </a:r>
          </a:p>
          <a:p>
            <a:pPr marL="0" indent="0" algn="ctr">
              <a:buNone/>
            </a:pPr>
            <a:r>
              <a:rPr lang="en-US" altLang="en-US" sz="2700" dirty="0">
                <a:cs typeface="Arial" panose="020B0604020202020204" pitchFamily="34" charset="0"/>
              </a:rPr>
              <a:t>PLAN</a:t>
            </a:r>
          </a:p>
          <a:p>
            <a:pPr marL="0" indent="0" algn="ctr">
              <a:buNone/>
            </a:pPr>
            <a:r>
              <a:rPr lang="en-US" altLang="en-US" sz="2700" dirty="0">
                <a:cs typeface="Arial" panose="020B0604020202020204" pitchFamily="34" charset="0"/>
              </a:rPr>
              <a:t>PART</a:t>
            </a:r>
          </a:p>
          <a:p>
            <a:pPr marL="0" indent="0" algn="ctr">
              <a:buNone/>
            </a:pPr>
            <a:r>
              <a:rPr lang="en-US" altLang="en-US" sz="2700" dirty="0">
                <a:cs typeface="Arial" panose="020B0604020202020204" pitchFamily="34" charset="0"/>
              </a:rPr>
              <a:t>PROGRESS</a:t>
            </a:r>
            <a:endParaRPr lang="en-CA" altLang="en-US" sz="27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5993-D10D-4866-8314-75205F5F88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5 P’s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is the "problem" that the change is trying to resolve?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Can also be thought of as reason or rational for the change.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Why is not changing not an option?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has changed in our environment that makes change essential?  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is the purpose of this change?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5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0153-ED45-4AC2-97CA-63E7BA194AD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5 P’s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is the big picture?  What is the vision?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will things look like when the change if fully implemented?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will we stop doing? Start doing?  Keep doing?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How is it going to work?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If you could fast forward to when change is fully implemented – what would the picture be that you would see?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6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485B-4A05-4263-90F8-A91E82BA8A4C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</p:spPr>
        <p:txBody>
          <a:bodyPr/>
          <a:lstStyle/>
          <a:p>
            <a:r>
              <a:rPr lang="en-CA" dirty="0"/>
              <a:t>Change tapas – 5 P’s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is the change plan?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is the road map for where we need to go?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is going to happen over the next number of months?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will happen first, second, third?</a:t>
            </a:r>
          </a:p>
          <a:p>
            <a:pPr>
              <a:buSzPct val="90000"/>
            </a:pPr>
            <a:r>
              <a:rPr lang="en-US" altLang="en-US" dirty="0">
                <a:cs typeface="Arial" panose="020B0604020202020204" pitchFamily="34" charset="0"/>
              </a:rPr>
              <a:t>What are all the steps that are being taken to ensure change is fully implemented?</a:t>
            </a:r>
          </a:p>
        </p:txBody>
      </p:sp>
    </p:spTree>
    <p:extLst>
      <p:ext uri="{BB962C8B-B14F-4D97-AF65-F5344CB8AC3E}">
        <p14:creationId xmlns:p14="http://schemas.microsoft.com/office/powerpoint/2010/main" val="265887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44CB-7A2C-4B6B-9575-702557E5FAA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5 P’s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>
              <a:buSzPct val="90000"/>
            </a:pPr>
            <a:r>
              <a:rPr lang="en-US" dirty="0"/>
              <a:t>Who is responsible for doing what by when to ensure this change is fully implemented?</a:t>
            </a:r>
          </a:p>
          <a:p>
            <a:pPr>
              <a:buSzPct val="90000"/>
            </a:pPr>
            <a:r>
              <a:rPr lang="en-US" dirty="0"/>
              <a:t>What is my role?  How will I be involved? </a:t>
            </a:r>
          </a:p>
          <a:p>
            <a:pPr>
              <a:buSzPct val="90000"/>
            </a:pPr>
            <a:r>
              <a:rPr lang="en-US" dirty="0"/>
              <a:t>How can others get involved in defining parts of the picture?</a:t>
            </a:r>
          </a:p>
          <a:p>
            <a:pPr>
              <a:buSzPct val="90000"/>
            </a:pPr>
            <a:r>
              <a:rPr lang="en-US" dirty="0"/>
              <a:t>Do I have an opportunity for input into the plan? </a:t>
            </a:r>
          </a:p>
          <a:p>
            <a:pPr>
              <a:buSzPct val="90000"/>
            </a:pPr>
            <a:r>
              <a:rPr lang="en-US" dirty="0"/>
              <a:t>When will I be trained?  How?</a:t>
            </a:r>
          </a:p>
        </p:txBody>
      </p:sp>
    </p:spTree>
    <p:extLst>
      <p:ext uri="{BB962C8B-B14F-4D97-AF65-F5344CB8AC3E}">
        <p14:creationId xmlns:p14="http://schemas.microsoft.com/office/powerpoint/2010/main" val="127980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D341-EEB7-4481-B142-358FEC1F0AD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/>
              <a:t>Change tapas – 5 P’s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How will you know if the change has been successfully implemented?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How will we know if the change was effective in solving the problem in the first place.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What will be monitored?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Who will do the monitoring?</a:t>
            </a:r>
          </a:p>
          <a:p>
            <a:pPr>
              <a:buSzPct val="90000"/>
            </a:pPr>
            <a:r>
              <a:rPr lang="en-CA" altLang="en-US" dirty="0">
                <a:cs typeface="Arial" panose="020B0604020202020204" pitchFamily="34" charset="0"/>
              </a:rPr>
              <a:t>How often will we receive a progress update to let us know how well we are doing implementing the change?</a:t>
            </a:r>
          </a:p>
        </p:txBody>
      </p:sp>
    </p:spTree>
    <p:extLst>
      <p:ext uri="{BB962C8B-B14F-4D97-AF65-F5344CB8AC3E}">
        <p14:creationId xmlns:p14="http://schemas.microsoft.com/office/powerpoint/2010/main" val="347407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KHOMES">
      <a:dk1>
        <a:sysClr val="windowText" lastClr="000000"/>
      </a:dk1>
      <a:lt1>
        <a:sysClr val="window" lastClr="FFFFFF"/>
      </a:lt1>
      <a:dk2>
        <a:srgbClr val="BE1E2D"/>
      </a:dk2>
      <a:lt2>
        <a:srgbClr val="9D9D9D"/>
      </a:lt2>
      <a:accent1>
        <a:srgbClr val="4F81BD"/>
      </a:accent1>
      <a:accent2>
        <a:srgbClr val="00B447"/>
      </a:accent2>
      <a:accent3>
        <a:srgbClr val="F4652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DB37D27389348844CB027E8124558" ma:contentTypeVersion="8" ma:contentTypeDescription="Create a new document." ma:contentTypeScope="" ma:versionID="899ae7adb3fa06dfa223ae1375ccde90">
  <xsd:schema xmlns:xsd="http://www.w3.org/2001/XMLSchema" xmlns:xs="http://www.w3.org/2001/XMLSchema" xmlns:p="http://schemas.microsoft.com/office/2006/metadata/properties" xmlns:ns2="dafbecd6-5b90-4e30-a018-27bbbca06165" xmlns:ns3="4ebe5f28-4db5-4aba-81dd-ff20caa6c2c5" targetNamespace="http://schemas.microsoft.com/office/2006/metadata/properties" ma:root="true" ma:fieldsID="21fdd362a22ad59f12185db13ca74387" ns2:_="" ns3:_="">
    <xsd:import namespace="dafbecd6-5b90-4e30-a018-27bbbca06165"/>
    <xsd:import namespace="4ebe5f28-4db5-4aba-81dd-ff20caa6c2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becd6-5b90-4e30-a018-27bbbca061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5f28-4db5-4aba-81dd-ff20caa6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1ACEDC-B126-4AA9-8367-91868A2BF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34C5F-FEFA-44CF-8E23-81377FD0CCA8}">
  <ds:schemaRefs>
    <ds:schemaRef ds:uri="dafbecd6-5b90-4e30-a018-27bbbca06165"/>
    <ds:schemaRef ds:uri="http://purl.org/dc/elements/1.1/"/>
    <ds:schemaRef ds:uri="http://schemas.microsoft.com/office/2006/metadata/properties"/>
    <ds:schemaRef ds:uri="4ebe5f28-4db5-4aba-81dd-ff20caa6c2c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FCA2D9-3EE0-425D-82BB-9099C5CA9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becd6-5b90-4e30-a018-27bbbca06165"/>
    <ds:schemaRef ds:uri="4ebe5f28-4db5-4aba-81dd-ff20caa6c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15283</TotalTime>
  <Words>360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Sans SemiBold</vt:lpstr>
      <vt:lpstr>Open Sans Light</vt:lpstr>
      <vt:lpstr>Calibri</vt:lpstr>
      <vt:lpstr>Wingdings</vt:lpstr>
      <vt:lpstr>Open Sans</vt:lpstr>
      <vt:lpstr>ＭＳ Ｐゴシック</vt:lpstr>
      <vt:lpstr>Arial</vt:lpstr>
      <vt:lpstr>Aharoni</vt:lpstr>
      <vt:lpstr>Office Theme</vt:lpstr>
      <vt:lpstr>Change Tapas –  Communicate Change Using The 5 P’s</vt:lpstr>
      <vt:lpstr>Communicate the Change</vt:lpstr>
      <vt:lpstr>Problem</vt:lpstr>
      <vt:lpstr>Picture</vt:lpstr>
      <vt:lpstr>Plan</vt:lpstr>
      <vt:lpstr>Part</vt:lpstr>
      <vt:lpstr>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Solutions to Homelessness Update</dc:title>
  <dc:creator>Tim Richter</dc:creator>
  <cp:lastModifiedBy>Marie Morrison</cp:lastModifiedBy>
  <cp:revision>90</cp:revision>
  <cp:lastPrinted>2018-02-26T18:39:39Z</cp:lastPrinted>
  <dcterms:modified xsi:type="dcterms:W3CDTF">2018-12-10T00:59:58Z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0x010100629DB37D27389348844CB027E8124558</vt:lpwstr>
  </property>
</Properties>
</file>