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4" r:id="rId4"/>
  </p:sldMasterIdLst>
  <p:notesMasterIdLst>
    <p:notesMasterId r:id="rId10"/>
  </p:notesMasterIdLst>
  <p:sldIdLst>
    <p:sldId id="328" r:id="rId5"/>
    <p:sldId id="376" r:id="rId6"/>
    <p:sldId id="375" r:id="rId7"/>
    <p:sldId id="379" r:id="rId8"/>
    <p:sldId id="380" r:id="rId9"/>
  </p:sldIdLst>
  <p:sldSz cx="9144000" cy="5143500" type="screen16x9"/>
  <p:notesSz cx="7077075" cy="9363075"/>
  <p:embeddedFontLst>
    <p:embeddedFont>
      <p:font typeface="ＭＳ Ｐゴシック" panose="020B0600070205080204" pitchFamily="34" charset="-128"/>
      <p:regular r:id="rId11"/>
    </p:embeddedFont>
    <p:embeddedFont>
      <p:font typeface="Aharoni" panose="02010803020104030203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  <p:embeddedFont>
      <p:font typeface="Open Sans SemiBol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Broffman" initials="" lastIdx="3" clrIdx="0"/>
  <p:cmAuthor id="1" name="Nate French" initials="" lastIdx="1" clrIdx="1"/>
  <p:cmAuthor id="2" name="Aras Jizan" initials="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00"/>
    <a:srgbClr val="86AF15"/>
    <a:srgbClr val="7F7F7F"/>
    <a:srgbClr val="F2F2F2"/>
    <a:srgbClr val="FFCC00"/>
    <a:srgbClr val="00A200"/>
    <a:srgbClr val="FFFFFF"/>
    <a:srgbClr val="7BC72F"/>
    <a:srgbClr val="F46524"/>
    <a:srgbClr val="3CE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FFB85E-D67C-4774-AB9D-0877AD8C15E6}">
  <a:tblStyle styleId="{C3FFB85E-D67C-4774-AB9D-0877AD8C15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3D15842-0CB3-44D7-A5BC-161095FA33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2" autoAdjust="0"/>
    <p:restoredTop sz="66548" autoAdjust="0"/>
  </p:normalViewPr>
  <p:slideViewPr>
    <p:cSldViewPr snapToGrid="0">
      <p:cViewPr>
        <p:scale>
          <a:sx n="123" d="100"/>
          <a:sy n="123" d="100"/>
        </p:scale>
        <p:origin x="180" y="-5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wrap="square" lIns="93921" tIns="93921" rIns="93921" bIns="93921" anchor="t" anchorCtr="0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lnSpc>
        <a:spcPts val="1400"/>
      </a:lnSpc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62D004-D136-4AA7-97B8-3526FEF68D5D}" type="slidenum">
              <a:rPr lang="en-CA" altLang="en-US">
                <a:solidFill>
                  <a:srgbClr val="000000"/>
                </a:solidFill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jump to conclusions, you decide something is true, or make a judgment about something, before having enough information to be sure you're right.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explained through the ladder of inference…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4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6A3DC-0F0B-4485-AB38-4B4916902C3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09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itchFamily="34" charset="0"/>
              </a:rPr>
              <a:t>Choose</a:t>
            </a:r>
            <a:r>
              <a:rPr lang="en-US" altLang="en-US" baseline="0" dirty="0">
                <a:latin typeface="Arial" pitchFamily="34" charset="0"/>
              </a:rPr>
              <a:t> the one(s) are right for you and your group.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2044E88-8DD2-4BBE-A5FB-60435077209A}"/>
              </a:ext>
            </a:extLst>
          </p:cNvPr>
          <p:cNvGrpSpPr/>
          <p:nvPr userDrawn="1"/>
        </p:nvGrpSpPr>
        <p:grpSpPr>
          <a:xfrm>
            <a:off x="-815" y="-547537"/>
            <a:ext cx="9135817" cy="5692591"/>
            <a:chOff x="0" y="-513163"/>
            <a:chExt cx="9135817" cy="569259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F444AED-DA2E-49F9-B286-72661CD29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5" y="-513163"/>
              <a:ext cx="9069382" cy="5691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6A40EE-2289-4423-8F1C-D86956E90F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9484" y="1132764"/>
              <a:ext cx="1575877" cy="1575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9FF4C76-2AB6-4541-B232-1C7EF2D74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0" y="2859198"/>
              <a:ext cx="2320230" cy="2320230"/>
            </a:xfrm>
            <a:prstGeom prst="rect">
              <a:avLst/>
            </a:prstGeom>
          </p:spPr>
        </p:pic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2703" y="1231820"/>
            <a:ext cx="3334900" cy="34150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kern="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Open Sans"/>
                <a:cs typeface="Aharoni" panose="02010803020104030203" pitchFamily="2" charset="-79"/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CA" dirty="0"/>
          </a:p>
        </p:txBody>
      </p:sp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322701" y="756271"/>
            <a:ext cx="3334899" cy="439015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ts val="3200"/>
              </a:lnSpc>
              <a:defRPr sz="3200" spc="-53" baseline="0">
                <a:solidFill>
                  <a:schemeClr val="bg2">
                    <a:lumMod val="50000"/>
                  </a:schemeClr>
                </a:solidFill>
                <a:latin typeface="+mj-lt"/>
                <a:ea typeface="Open Sans Light"/>
                <a:cs typeface="Open Sans Light"/>
              </a:defRPr>
            </a:lvl1pPr>
          </a:lstStyle>
          <a:p>
            <a:endParaRPr lang="en-C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398FE-F181-4632-A23D-9566510646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39056" y="3762632"/>
            <a:ext cx="2377440" cy="705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11998-2E58-4A98-A041-F637A3BA5F2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35" y="313572"/>
            <a:ext cx="1280160" cy="3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0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677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7870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Red 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9037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255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4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30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78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381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Red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135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2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9359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07188" y="735549"/>
            <a:ext cx="55966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spc="-151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Thank You</a:t>
            </a:r>
          </a:p>
          <a:p>
            <a:pPr algn="ctr">
              <a:spcAft>
                <a:spcPts val="3600"/>
              </a:spcAft>
            </a:pPr>
            <a:r>
              <a:rPr lang="en-CA" sz="110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For more information, please contact us.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8" y="3377493"/>
            <a:ext cx="2400300" cy="6907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D88B61-0444-4C3B-9D94-B46477BF18A6}"/>
              </a:ext>
            </a:extLst>
          </p:cNvPr>
          <p:cNvSpPr/>
          <p:nvPr userDrawn="1"/>
        </p:nvSpPr>
        <p:spPr>
          <a:xfrm>
            <a:off x="2983153" y="4069609"/>
            <a:ext cx="10663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www.caeh.ca </a:t>
            </a:r>
            <a:endParaRPr lang="en-CA" sz="10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4F3E68-E6D7-48AD-AA63-6ACEBB6DBFA7}"/>
              </a:ext>
            </a:extLst>
          </p:cNvPr>
          <p:cNvSpPr/>
          <p:nvPr userDrawn="1"/>
        </p:nvSpPr>
        <p:spPr>
          <a:xfrm>
            <a:off x="6065839" y="4049342"/>
            <a:ext cx="13821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0" u="none" strike="noStrike" cap="none" dirty="0">
                <a:solidFill>
                  <a:srgbClr val="BE1F2D"/>
                </a:solidFill>
                <a:latin typeface="Arial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www.20khomes.ca</a:t>
            </a:r>
            <a:endParaRPr lang="en-CA" sz="105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082823-484C-46C7-A301-1469A2501201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871331" y="2220893"/>
            <a:ext cx="4138074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6B5B3F-7978-4B00-8E40-06FB043AC1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7365" y="3560181"/>
            <a:ext cx="1673356" cy="4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1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56" userDrawn="1">
          <p15:clr>
            <a:srgbClr val="FBAE40"/>
          </p15:clr>
        </p15:guide>
        <p15:guide id="2" pos="160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475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7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02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05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9144000" cy="104536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4791076"/>
            <a:ext cx="8832850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2400" y="9572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62450" y="788194"/>
            <a:ext cx="419100" cy="31551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73C3C2F-C9F0-4216-AFE7-C15BFE4E41A0}" type="datetime1">
              <a:rPr lang="en-US" altLang="en-US"/>
              <a:pPr>
                <a:defRPr/>
              </a:pPr>
              <a:t>12/9/2018</a:t>
            </a:fld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770335"/>
            <a:ext cx="457200" cy="330994"/>
          </a:xfrm>
        </p:spPr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858703-F34A-4719-A5E9-2AF31A0FC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5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1650207"/>
            <a:ext cx="0" cy="3140869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05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028700"/>
            <a:ext cx="8832850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4793456"/>
            <a:ext cx="8832850" cy="2333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959644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681"/>
            <a:ext cx="8832850" cy="491013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716756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788194"/>
            <a:ext cx="419100" cy="315516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1650" b="1" dirty="0" smtClean="0">
                <a:solidFill>
                  <a:srgbClr val="FFFFFF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1650" b="1"/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544372-9B4D-42B0-BB4F-82414C7FDFF7}" type="datetime1">
              <a:rPr lang="en-US" altLang="en-US"/>
              <a:pPr>
                <a:defRPr/>
              </a:pPr>
              <a:t>12/9/2018</a:t>
            </a:fld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744"/>
            <a:ext cx="35814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2241"/>
            <a:ext cx="457200" cy="330994"/>
          </a:xfrm>
        </p:spPr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ECA83B-1EDE-42E7-990D-59F87AFDAB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1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8E92D-3919-49D9-88B7-6B14DBEB1B74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FEA212-709F-4823-A38B-DF3F0BCB4035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1A196B-3986-4443-A040-7C84B4794A08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216" y="914400"/>
            <a:ext cx="3990709" cy="3566160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557F0A-21D7-4E60-B799-8D22D7B76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0333" y="914400"/>
            <a:ext cx="3896783" cy="3566160"/>
          </a:xfrm>
        </p:spPr>
        <p:txBody>
          <a:bodyPr/>
          <a:lstStyle>
            <a:lvl1pPr marL="228600" indent="-228600">
              <a:lnSpc>
                <a:spcPts val="2600"/>
              </a:lnSpc>
              <a:defRPr sz="1800"/>
            </a:lvl1pPr>
            <a:lvl2pPr marL="457200" indent="-228600">
              <a:lnSpc>
                <a:spcPts val="2200"/>
              </a:lnSpc>
              <a:spcBef>
                <a:spcPts val="800"/>
              </a:spcBef>
              <a:defRPr sz="1600"/>
            </a:lvl2pPr>
            <a:lvl3pPr>
              <a:defRPr sz="1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654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9BB6F57-9BEA-4B77-933B-7F687495117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D509A0-E177-4B1F-85A5-8FFC64BC2DA2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16427-AF8A-4E1F-9752-C1AB966589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640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F43CC6-329A-4C0A-9705-49F9C1B60089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94360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72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Red 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7DE90-5B16-4B89-8C75-92DFCDEBA510}"/>
              </a:ext>
            </a:extLst>
          </p:cNvPr>
          <p:cNvSpPr/>
          <p:nvPr userDrawn="1"/>
        </p:nvSpPr>
        <p:spPr>
          <a:xfrm>
            <a:off x="0" y="4610919"/>
            <a:ext cx="9144000" cy="5383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FB57A-8329-495A-8FA5-71B0909E2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010B8-5281-4849-9B33-1551EB60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9" y="2884251"/>
            <a:ext cx="7886700" cy="538399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43653-0F6E-48F0-B6F4-27D25E948E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04B61-419C-4777-B34B-0E234D36B9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195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C5C41E-68AA-4D8B-BBEE-F7E032D3FFD4}"/>
              </a:ext>
            </a:extLst>
          </p:cNvPr>
          <p:cNvSpPr/>
          <p:nvPr userDrawn="1"/>
        </p:nvSpPr>
        <p:spPr>
          <a:xfrm>
            <a:off x="-1" y="2571751"/>
            <a:ext cx="4572001" cy="13682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58CECC-9351-4CDD-8403-F3E1B8D6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24" y="2777387"/>
            <a:ext cx="3678641" cy="921123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E859C5-9251-489F-B8EA-893571E39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00" y="4753900"/>
            <a:ext cx="914400" cy="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C1FF6C-0814-4BD4-B31D-B399D8259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89367-2A70-4C2E-973A-23503B6626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8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9276C1-37F8-4ED0-A595-A1A5BD5660E9}"/>
              </a:ext>
            </a:extLst>
          </p:cNvPr>
          <p:cNvSpPr/>
          <p:nvPr userDrawn="1"/>
        </p:nvSpPr>
        <p:spPr>
          <a:xfrm>
            <a:off x="1362075" y="205981"/>
            <a:ext cx="7781925" cy="53332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79C34-915A-47F3-9488-E2EC28F8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870C7-C96C-42EE-A16C-DE1117DB3E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6684" y="4798090"/>
            <a:ext cx="6969701" cy="183487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E8EA-6AEE-4E64-984E-5F856454B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-91440" y="4798090"/>
            <a:ext cx="482621" cy="183487"/>
          </a:xfrm>
        </p:spPr>
        <p:txBody>
          <a:bodyPr/>
          <a:lstStyle/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2546-DB97-4BA5-99A9-F7983938F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292" y="930509"/>
            <a:ext cx="8105508" cy="3567018"/>
          </a:xfrm>
        </p:spPr>
        <p:txBody>
          <a:bodyPr>
            <a:noAutofit/>
          </a:bodyPr>
          <a:lstStyle>
            <a:lvl1pPr marL="228600" indent="-228600">
              <a:lnSpc>
                <a:spcPts val="2600"/>
              </a:lnSpc>
              <a:spcBef>
                <a:spcPts val="1000"/>
              </a:spcBef>
              <a:buClrTx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8600">
              <a:lnSpc>
                <a:spcPts val="2200"/>
              </a:lnSpc>
              <a:spcBef>
                <a:spcPts val="80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75BA1E-EAEC-41EA-9675-5A09BC8DB7AF}"/>
              </a:ext>
            </a:extLst>
          </p:cNvPr>
          <p:cNvSpPr>
            <a:spLocks noGrp="1"/>
          </p:cNvSpPr>
          <p:nvPr>
            <p:ph idx="13"/>
          </p:nvPr>
        </p:nvSpPr>
        <p:spPr>
          <a:xfrm rot="16200000">
            <a:off x="-1585802" y="2506421"/>
            <a:ext cx="3567017" cy="39553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0" cap="all" baseline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875" indent="0">
              <a:buNone/>
              <a:defRPr sz="12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85749" indent="0">
              <a:buNone/>
              <a:defRPr sz="1051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8622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498" indent="0">
              <a:buNone/>
              <a:defRPr sz="900">
                <a:solidFill>
                  <a:srgbClr val="6666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CA" dirty="0"/>
              <a:t>Click to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EAAFCC-76C0-4A39-A2DF-A3C556906C94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5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2075" y="205981"/>
            <a:ext cx="7324725" cy="533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293" y="914400"/>
            <a:ext cx="8107680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1440" y="4800609"/>
            <a:ext cx="482621" cy="183487"/>
          </a:xfrm>
          <a:prstGeom prst="rect">
            <a:avLst/>
          </a:prstGeom>
        </p:spPr>
        <p:txBody>
          <a:bodyPr anchor="t"/>
          <a:lstStyle>
            <a:lvl1pPr algn="ctr">
              <a:defRPr sz="800">
                <a:solidFill>
                  <a:schemeClr val="bg2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A16BDFAF-5CF3-4F59-BC7A-8F4024290363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AFC073-D29E-4C13-B118-D5894F1E75D0}"/>
              </a:ext>
            </a:extLst>
          </p:cNvPr>
          <p:cNvCxnSpPr>
            <a:cxnSpLocks/>
          </p:cNvCxnSpPr>
          <p:nvPr userDrawn="1"/>
        </p:nvCxnSpPr>
        <p:spPr>
          <a:xfrm>
            <a:off x="581292" y="4688733"/>
            <a:ext cx="856270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15E8EA-5629-4FC9-BFEA-98EEE9C848B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37160" y="347472"/>
            <a:ext cx="914400" cy="271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F0ECFC-3B3F-4C92-ADE6-FCBC9A1664F7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00295" y="4755192"/>
            <a:ext cx="322729" cy="274320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8259B0C-FA49-4545-8289-2D56BD78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51" y="4767263"/>
            <a:ext cx="7600950" cy="27463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097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4351" r:id="rId2"/>
    <p:sldLayoutId id="2147484356" r:id="rId3"/>
    <p:sldLayoutId id="2147484357" r:id="rId4"/>
    <p:sldLayoutId id="2147484358" r:id="rId5"/>
    <p:sldLayoutId id="2147484406" r:id="rId6"/>
    <p:sldLayoutId id="2147484374" r:id="rId7"/>
    <p:sldLayoutId id="2147484385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  <p:sldLayoutId id="2147484397" r:id="rId18"/>
    <p:sldLayoutId id="2147484398" r:id="rId19"/>
    <p:sldLayoutId id="2147484399" r:id="rId20"/>
    <p:sldLayoutId id="2147483892" r:id="rId21"/>
    <p:sldLayoutId id="2147484387" r:id="rId22"/>
    <p:sldLayoutId id="2147484402" r:id="rId23"/>
    <p:sldLayoutId id="2147484401" r:id="rId24"/>
    <p:sldLayoutId id="2147484403" r:id="rId25"/>
    <p:sldLayoutId id="2147484404" r:id="rId26"/>
    <p:sldLayoutId id="2147484405" r:id="rId27"/>
  </p:sldLayoutIdLst>
  <p:hf hdr="0" dt="0"/>
  <p:txStyles>
    <p:titleStyle>
      <a:lvl1pPr algn="l" defTabSz="685749" rtl="0" eaLnBrk="1" latinLnBrk="0" hangingPunct="1">
        <a:spcBef>
          <a:spcPct val="0"/>
        </a:spcBef>
        <a:buNone/>
        <a:defRPr sz="28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749" rtl="0" eaLnBrk="1" latinLnBrk="0" hangingPunct="1">
        <a:lnSpc>
          <a:spcPts val="26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28600" algn="l" defTabSz="685749" rtl="0" eaLnBrk="1" latinLnBrk="0" hangingPunct="1">
        <a:lnSpc>
          <a:spcPts val="2200"/>
        </a:lnSpc>
        <a:spcBef>
          <a:spcPts val="800"/>
        </a:spcBef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85800" indent="-228600" algn="l" defTabSz="685749" rtl="0" eaLnBrk="1" latinLnBrk="0" hangingPunct="1">
        <a:lnSpc>
          <a:spcPts val="2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061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81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2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80" userDrawn="1">
          <p15:clr>
            <a:srgbClr val="F26B43"/>
          </p15:clr>
        </p15:guide>
        <p15:guide id="2" pos="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LqOclPq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7N8-4FgWWSw" TargetMode="External"/><Relationship Id="rId5" Type="http://schemas.openxmlformats.org/officeDocument/2006/relationships/hyperlink" Target="https://www.youtube.com/watch?v=RwiELtWVyVc" TargetMode="External"/><Relationship Id="rId4" Type="http://schemas.openxmlformats.org/officeDocument/2006/relationships/hyperlink" Target="https://www.youtube.com/watch?v=K9nFhs5W8o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F8A9-7283-4D1F-8616-4D735F6E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Change Tapas – Ladder of Inference</a:t>
            </a:r>
          </a:p>
        </p:txBody>
      </p:sp>
    </p:spTree>
    <p:extLst>
      <p:ext uri="{BB962C8B-B14F-4D97-AF65-F5344CB8AC3E}">
        <p14:creationId xmlns:p14="http://schemas.microsoft.com/office/powerpoint/2010/main" val="427947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CA"/>
              <a:t>Change Tapas – Ladder of Inference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Jumping to Conclusions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8A709A-699A-4EC7-8E40-83AFC23487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r>
              <a:rPr lang="en-US" sz="2000" dirty="0"/>
              <a:t>What is jumping to conclusion?</a:t>
            </a:r>
          </a:p>
          <a:p>
            <a:r>
              <a:rPr lang="en-US" sz="2000" dirty="0"/>
              <a:t>Why can this happen more during times of change?</a:t>
            </a:r>
          </a:p>
          <a:p>
            <a:r>
              <a:rPr lang="en-US" sz="2000" dirty="0"/>
              <a:t>Why is jumping to conclusions a problem?</a:t>
            </a:r>
          </a:p>
          <a:p>
            <a:endParaRPr lang="en-CA" dirty="0"/>
          </a:p>
        </p:txBody>
      </p:sp>
      <p:pic>
        <p:nvPicPr>
          <p:cNvPr id="5" name="Picture 4" descr="Image result for jumping to conclusion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10" y="1421317"/>
            <a:ext cx="3714410" cy="24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0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dder of inferenc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31" y="16429"/>
            <a:ext cx="6035040" cy="44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397D55-B672-45EC-AEF0-357DBE7299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Ladder of Inference</a:t>
            </a:r>
          </a:p>
        </p:txBody>
      </p:sp>
    </p:spTree>
    <p:extLst>
      <p:ext uri="{BB962C8B-B14F-4D97-AF65-F5344CB8AC3E}">
        <p14:creationId xmlns:p14="http://schemas.microsoft.com/office/powerpoint/2010/main" val="105649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0AA1A-9470-493E-B69B-7124CEB00A2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 dirty="0"/>
              <a:t>Change Tapas – Ladder of Inference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Ladder of Inference - Videos</a:t>
            </a:r>
            <a:endParaRPr lang="en-US" dirty="0"/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2"/>
          </p:nvPr>
        </p:nvSpPr>
        <p:spPr>
          <a:xfrm>
            <a:off x="582087" y="914400"/>
            <a:ext cx="8104716" cy="3633788"/>
          </a:xfrm>
        </p:spPr>
        <p:txBody>
          <a:bodyPr anchor="ctr"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altLang="en-US" dirty="0">
                <a:hlinkClick r:id="rId3"/>
              </a:rPr>
              <a:t>https://www.youtube.com/watch?v=KJLqOclPqis</a:t>
            </a:r>
            <a:endParaRPr lang="en-US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dirty="0">
                <a:hlinkClick r:id="rId4"/>
              </a:rPr>
              <a:t>https://www.youtube.com/watch?v=K9nFhs5W8o8</a:t>
            </a:r>
            <a:endParaRPr lang="en-US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dirty="0">
                <a:hlinkClick r:id="rId5"/>
              </a:rPr>
              <a:t>https://www.youtube.com/watch?v=RwiELtWVyVc</a:t>
            </a:r>
            <a:endParaRPr lang="en-US" altLang="en-US" dirty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en-US" dirty="0">
                <a:hlinkClick r:id="rId6"/>
              </a:rPr>
              <a:t>https://www.youtube.com/watch?v=7N8-4FgWWSw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7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E6F044-419C-4515-98D3-37285A2AE6C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CA"/>
              <a:t>Change Tapas – Ladder of Inference</a:t>
            </a:r>
            <a:endParaRPr lang="en-CA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9535642-1649-49E2-BB07-F78EAFB4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to Avoid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248C31-D7CC-491A-B7BE-10E22AF453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pPr>
              <a:buSzPct val="90000"/>
            </a:pPr>
            <a:r>
              <a:rPr lang="en-US" dirty="0"/>
              <a:t>Pay attention and move down the ladder.</a:t>
            </a:r>
          </a:p>
          <a:p>
            <a:pPr>
              <a:buSzPct val="90000"/>
            </a:pPr>
            <a:r>
              <a:rPr lang="en-US" dirty="0"/>
              <a:t>Question your assumptions and conclusions.</a:t>
            </a:r>
          </a:p>
          <a:p>
            <a:pPr>
              <a:buSzPct val="90000"/>
            </a:pPr>
            <a:r>
              <a:rPr lang="en-US" dirty="0"/>
              <a:t>Ask yourself:</a:t>
            </a:r>
          </a:p>
          <a:p>
            <a:pPr lvl="1">
              <a:buSzPct val="90000"/>
            </a:pPr>
            <a:r>
              <a:rPr lang="en-US" dirty="0"/>
              <a:t>What data and beliefs did you filter into your observations and why?</a:t>
            </a:r>
          </a:p>
          <a:p>
            <a:pPr lvl="1">
              <a:buSzPct val="90000"/>
            </a:pPr>
            <a:r>
              <a:rPr lang="en-US" dirty="0"/>
              <a:t>Are your assumptions valid and supported by facts?</a:t>
            </a:r>
          </a:p>
          <a:p>
            <a:pPr>
              <a:buSzPct val="90000"/>
            </a:pPr>
            <a:r>
              <a:rPr lang="en-US" dirty="0"/>
              <a:t>Be mindful of your ladder and help others to see theirs.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169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KHOMES">
      <a:dk1>
        <a:sysClr val="windowText" lastClr="000000"/>
      </a:dk1>
      <a:lt1>
        <a:sysClr val="window" lastClr="FFFFFF"/>
      </a:lt1>
      <a:dk2>
        <a:srgbClr val="BE1E2D"/>
      </a:dk2>
      <a:lt2>
        <a:srgbClr val="9D9D9D"/>
      </a:lt2>
      <a:accent1>
        <a:srgbClr val="4F81BD"/>
      </a:accent1>
      <a:accent2>
        <a:srgbClr val="00B447"/>
      </a:accent2>
      <a:accent3>
        <a:srgbClr val="F46524"/>
      </a:accent3>
      <a:accent4>
        <a:srgbClr val="8064A2"/>
      </a:accent4>
      <a:accent5>
        <a:srgbClr val="4BACC6"/>
      </a:accent5>
      <a:accent6>
        <a:srgbClr val="F79646"/>
      </a:accent6>
      <a:hlink>
        <a:srgbClr val="BE1E2D"/>
      </a:hlink>
      <a:folHlink>
        <a:srgbClr val="4E4E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9DB37D27389348844CB027E8124558" ma:contentTypeVersion="8" ma:contentTypeDescription="Create a new document." ma:contentTypeScope="" ma:versionID="899ae7adb3fa06dfa223ae1375ccde90">
  <xsd:schema xmlns:xsd="http://www.w3.org/2001/XMLSchema" xmlns:xs="http://www.w3.org/2001/XMLSchema" xmlns:p="http://schemas.microsoft.com/office/2006/metadata/properties" xmlns:ns2="dafbecd6-5b90-4e30-a018-27bbbca06165" xmlns:ns3="4ebe5f28-4db5-4aba-81dd-ff20caa6c2c5" targetNamespace="http://schemas.microsoft.com/office/2006/metadata/properties" ma:root="true" ma:fieldsID="21fdd362a22ad59f12185db13ca74387" ns2:_="" ns3:_="">
    <xsd:import namespace="dafbecd6-5b90-4e30-a018-27bbbca06165"/>
    <xsd:import namespace="4ebe5f28-4db5-4aba-81dd-ff20caa6c2c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becd6-5b90-4e30-a018-27bbbca061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5f28-4db5-4aba-81dd-ff20caa6c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34C5F-FEFA-44CF-8E23-81377FD0CCA8}">
  <ds:schemaRefs>
    <ds:schemaRef ds:uri="http://schemas.microsoft.com/office/2006/documentManagement/types"/>
    <ds:schemaRef ds:uri="dafbecd6-5b90-4e30-a018-27bbbca06165"/>
    <ds:schemaRef ds:uri="http://purl.org/dc/elements/1.1/"/>
    <ds:schemaRef ds:uri="http://schemas.microsoft.com/office/2006/metadata/properties"/>
    <ds:schemaRef ds:uri="4ebe5f28-4db5-4aba-81dd-ff20caa6c2c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1ACEDC-B126-4AA9-8367-91868A2BF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D8079-04C9-4378-A81E-E32086423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becd6-5b90-4e30-a018-27bbbca06165"/>
    <ds:schemaRef ds:uri="4ebe5f28-4db5-4aba-81dd-ff20caa6c2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15309</TotalTime>
  <Words>222</Words>
  <Application>Microsoft Office PowerPoint</Application>
  <PresentationFormat>On-screen Show (16:9)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Open Sans SemiBold</vt:lpstr>
      <vt:lpstr>Open Sans Light</vt:lpstr>
      <vt:lpstr>Calibri</vt:lpstr>
      <vt:lpstr>Wingdings</vt:lpstr>
      <vt:lpstr>Open Sans</vt:lpstr>
      <vt:lpstr>ＭＳ Ｐゴシック</vt:lpstr>
      <vt:lpstr>Arial</vt:lpstr>
      <vt:lpstr>Aharoni</vt:lpstr>
      <vt:lpstr>Office Theme</vt:lpstr>
      <vt:lpstr>Change Tapas – Ladder of Inference</vt:lpstr>
      <vt:lpstr>Jumping to Conclusions</vt:lpstr>
      <vt:lpstr>PowerPoint Presentation</vt:lpstr>
      <vt:lpstr>Ladder of Inference - Videos</vt:lpstr>
      <vt:lpstr>How to Avoid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Solutions to Homelessness Update</dc:title>
  <dc:creator>Tim Richter</dc:creator>
  <cp:lastModifiedBy>Marie Morrison</cp:lastModifiedBy>
  <cp:revision>92</cp:revision>
  <cp:lastPrinted>2018-02-26T18:39:39Z</cp:lastPrinted>
  <dcterms:modified xsi:type="dcterms:W3CDTF">2018-12-10T01:23:52Z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0x010100629DB37D27389348844CB027E8124558</vt:lpwstr>
  </property>
</Properties>
</file>