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4" r:id="rId4"/>
  </p:sldMasterIdLst>
  <p:notesMasterIdLst>
    <p:notesMasterId r:id="rId8"/>
  </p:notesMasterIdLst>
  <p:sldIdLst>
    <p:sldId id="328" r:id="rId5"/>
    <p:sldId id="366" r:id="rId6"/>
    <p:sldId id="367" r:id="rId7"/>
  </p:sldIdLst>
  <p:sldSz cx="9144000" cy="5143500" type="screen16x9"/>
  <p:notesSz cx="7077075" cy="9363075"/>
  <p:embeddedFontLst>
    <p:embeddedFont>
      <p:font typeface="ＭＳ Ｐゴシック" panose="020B0600070205080204" pitchFamily="34" charset="-128"/>
      <p:regular r:id="rId9"/>
    </p:embeddedFont>
    <p:embeddedFont>
      <p:font typeface="Aharoni" panose="02010803020104030203" pitchFamily="2" charset="-7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Open Sans Light" panose="020B0604020202020204" charset="0"/>
      <p:regular r:id="rId19"/>
      <p:bold r:id="rId20"/>
      <p:italic r:id="rId21"/>
      <p:boldItalic r:id="rId22"/>
    </p:embeddedFont>
    <p:embeddedFont>
      <p:font typeface="Open Sans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i Broffman" initials="" lastIdx="3" clrIdx="0"/>
  <p:cmAuthor id="1" name="Nate French" initials="" lastIdx="1" clrIdx="1"/>
  <p:cmAuthor id="2" name="Aras Jiza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0"/>
    <a:srgbClr val="86AF15"/>
    <a:srgbClr val="7F7F7F"/>
    <a:srgbClr val="F2F2F2"/>
    <a:srgbClr val="FFCC00"/>
    <a:srgbClr val="00A200"/>
    <a:srgbClr val="FFFFFF"/>
    <a:srgbClr val="7BC72F"/>
    <a:srgbClr val="F46524"/>
    <a:srgbClr val="3CE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FFB85E-D67C-4774-AB9D-0877AD8C15E6}">
  <a:tblStyle styleId="{C3FFB85E-D67C-4774-AB9D-0877AD8C15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D15842-0CB3-44D7-A5BC-161095FA33F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2" autoAdjust="0"/>
    <p:restoredTop sz="94620" autoAdjust="0"/>
  </p:normalViewPr>
  <p:slideViewPr>
    <p:cSldViewPr snapToGrid="0">
      <p:cViewPr varScale="1">
        <p:scale>
          <a:sx n="126" d="100"/>
          <a:sy n="126" d="100"/>
        </p:scale>
        <p:origin x="100" y="1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1" tIns="93921" rIns="93921" bIns="93921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lnSpc>
        <a:spcPts val="14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2D004-D136-4AA7-97B8-3526FEF68D5D}" type="slidenum">
              <a:rPr lang="en-CA" alt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9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2602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36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044E88-8DD2-4BBE-A5FB-60435077209A}"/>
              </a:ext>
            </a:extLst>
          </p:cNvPr>
          <p:cNvGrpSpPr/>
          <p:nvPr userDrawn="1"/>
        </p:nvGrpSpPr>
        <p:grpSpPr>
          <a:xfrm>
            <a:off x="-815" y="-547537"/>
            <a:ext cx="9135817" cy="5692591"/>
            <a:chOff x="0" y="-513163"/>
            <a:chExt cx="9135817" cy="56925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444AED-DA2E-49F9-B286-72661CD29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5" y="-513163"/>
              <a:ext cx="9069382" cy="56910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6A40EE-2289-4423-8F1C-D86956E90F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484" y="1132764"/>
              <a:ext cx="1575877" cy="15758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FF4C76-2AB6-4541-B232-1C7EF2D74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0" y="2859198"/>
              <a:ext cx="2320230" cy="2320230"/>
            </a:xfrm>
            <a:prstGeom prst="rect">
              <a:avLst/>
            </a:prstGeom>
          </p:spPr>
        </p:pic>
      </p:grp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2703" y="1231820"/>
            <a:ext cx="3334900" cy="3415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kern="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Open Sans"/>
                <a:cs typeface="Aharoni" panose="02010803020104030203" pitchFamily="2" charset="-79"/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322701" y="756271"/>
            <a:ext cx="3334899" cy="43901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3200"/>
              </a:lnSpc>
              <a:defRPr sz="3200" spc="-53" baseline="0">
                <a:solidFill>
                  <a:schemeClr val="bg2">
                    <a:lumMod val="50000"/>
                  </a:schemeClr>
                </a:solidFill>
                <a:latin typeface="+mj-lt"/>
                <a:ea typeface="Open Sans Light"/>
                <a:cs typeface="Open Sans Light"/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398FE-F181-4632-A23D-9566510646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39056" y="3762632"/>
            <a:ext cx="2377440" cy="705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D11998-2E58-4A98-A041-F637A3BA5F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35" y="313572"/>
            <a:ext cx="1280160" cy="3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0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77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87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 Red 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037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255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4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3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78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38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 Red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135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2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9359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07188" y="735549"/>
            <a:ext cx="55966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spc="-151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  <a:p>
            <a:pPr algn="ctr">
              <a:spcAft>
                <a:spcPts val="3600"/>
              </a:spcAft>
            </a:pPr>
            <a:r>
              <a:rPr lang="en-CA" sz="110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For more information, please contact us.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8" y="3377493"/>
            <a:ext cx="2400300" cy="690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D88B61-0444-4C3B-9D94-B46477BF18A6}"/>
              </a:ext>
            </a:extLst>
          </p:cNvPr>
          <p:cNvSpPr/>
          <p:nvPr userDrawn="1"/>
        </p:nvSpPr>
        <p:spPr>
          <a:xfrm>
            <a:off x="2983153" y="4069609"/>
            <a:ext cx="10663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www.caeh.ca </a:t>
            </a:r>
            <a:endParaRPr lang="en-CA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F3E68-E6D7-48AD-AA63-6ACEBB6DBFA7}"/>
              </a:ext>
            </a:extLst>
          </p:cNvPr>
          <p:cNvSpPr/>
          <p:nvPr userDrawn="1"/>
        </p:nvSpPr>
        <p:spPr>
          <a:xfrm>
            <a:off x="6065839" y="4049342"/>
            <a:ext cx="13821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www.20khomes.ca</a:t>
            </a:r>
            <a:endParaRPr lang="en-CA" sz="105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082823-484C-46C7-A301-1469A2501201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871331" y="2220893"/>
            <a:ext cx="4138074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B5B3F-7978-4B00-8E40-06FB043AC1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7365" y="3560181"/>
            <a:ext cx="1673356" cy="4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1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56" userDrawn="1">
          <p15:clr>
            <a:srgbClr val="FBAE40"/>
          </p15:clr>
        </p15:guide>
        <p15:guide id="2" pos="16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75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7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02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050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C6FB-C6AA-44A7-94CD-74CBA59C04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9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54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64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2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Red 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19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68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5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93" y="914400"/>
            <a:ext cx="810768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1440" y="4800609"/>
            <a:ext cx="482621" cy="183487"/>
          </a:xfrm>
          <a:prstGeom prst="rect">
            <a:avLst/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AFC073-D29E-4C13-B118-D5894F1E75D0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15E8EA-5629-4FC9-BFEA-98EEE9C848B7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37160" y="347472"/>
            <a:ext cx="914400" cy="271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F0ECFC-3B3F-4C92-ADE6-FCBC9A1664F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8259B0C-FA49-4545-8289-2D56BD782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51" y="4767263"/>
            <a:ext cx="7600950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9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4351" r:id="rId2"/>
    <p:sldLayoutId id="2147484356" r:id="rId3"/>
    <p:sldLayoutId id="2147484357" r:id="rId4"/>
    <p:sldLayoutId id="2147484358" r:id="rId5"/>
    <p:sldLayoutId id="2147484406" r:id="rId6"/>
    <p:sldLayoutId id="2147484374" r:id="rId7"/>
    <p:sldLayoutId id="2147484385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  <p:sldLayoutId id="2147484396" r:id="rId17"/>
    <p:sldLayoutId id="2147484397" r:id="rId18"/>
    <p:sldLayoutId id="2147484398" r:id="rId19"/>
    <p:sldLayoutId id="2147484399" r:id="rId20"/>
    <p:sldLayoutId id="2147483892" r:id="rId21"/>
    <p:sldLayoutId id="2147484387" r:id="rId22"/>
    <p:sldLayoutId id="2147484402" r:id="rId23"/>
    <p:sldLayoutId id="2147484401" r:id="rId24"/>
    <p:sldLayoutId id="2147484403" r:id="rId25"/>
    <p:sldLayoutId id="2147484407" r:id="rId26"/>
  </p:sldLayoutIdLst>
  <p:hf hdr="0" dt="0"/>
  <p:txStyles>
    <p:titleStyle>
      <a:lvl1pPr algn="l" defTabSz="685749" rtl="0" eaLnBrk="1" latinLnBrk="0" hangingPunct="1">
        <a:spcBef>
          <a:spcPct val="0"/>
        </a:spcBef>
        <a:buNone/>
        <a:defRPr sz="28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749" rtl="0" eaLnBrk="1" latinLnBrk="0" hangingPunct="1">
        <a:lnSpc>
          <a:spcPts val="26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28600" algn="l" defTabSz="685749" rtl="0" eaLnBrk="1" latinLnBrk="0" hangingPunct="1">
        <a:lnSpc>
          <a:spcPts val="2200"/>
        </a:lnSpc>
        <a:spcBef>
          <a:spcPts val="8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85800" indent="-228600" algn="l" defTabSz="685749" rtl="0" eaLnBrk="1" latinLnBrk="0" hangingPunct="1">
        <a:lnSpc>
          <a:spcPts val="2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061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81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0" userDrawn="1">
          <p15:clr>
            <a:srgbClr val="F26B43"/>
          </p15:clr>
        </p15:guide>
        <p15:guide id="2" pos="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png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png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F8A9-7283-4D1F-8616-4D735F6E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884251"/>
            <a:ext cx="8320619" cy="538399"/>
          </a:xfrm>
        </p:spPr>
        <p:txBody>
          <a:bodyPr/>
          <a:lstStyle/>
          <a:p>
            <a:r>
              <a:rPr lang="en-CA" dirty="0"/>
              <a:t>Change Tapas – Personal Change Journey</a:t>
            </a:r>
          </a:p>
        </p:txBody>
      </p:sp>
    </p:spTree>
    <p:extLst>
      <p:ext uri="{BB962C8B-B14F-4D97-AF65-F5344CB8AC3E}">
        <p14:creationId xmlns:p14="http://schemas.microsoft.com/office/powerpoint/2010/main" val="427947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16D6E-27D9-461A-B61B-AA1C6795BE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 dirty="0"/>
              <a:t>Change Tapas – Personal Change </a:t>
            </a:r>
            <a:r>
              <a:rPr lang="en-CA" dirty="0" err="1"/>
              <a:t>Journe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The Personal Change Journey…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2"/>
          </p:nvPr>
        </p:nvSpPr>
        <p:spPr/>
        <p:txBody>
          <a:bodyPr anchor="ctr"/>
          <a:lstStyle/>
          <a:p>
            <a:pPr>
              <a:buSzPct val="90000"/>
            </a:pPr>
            <a:r>
              <a:rPr lang="en-CA" altLang="en-US" dirty="0"/>
              <a:t>Everyone has their own journey</a:t>
            </a:r>
          </a:p>
          <a:p>
            <a:pPr>
              <a:buSzPct val="90000"/>
            </a:pPr>
            <a:r>
              <a:rPr lang="en-CA" altLang="en-US" dirty="0"/>
              <a:t>Begins when the change starts to impact the individual</a:t>
            </a:r>
          </a:p>
          <a:p>
            <a:pPr>
              <a:buSzPct val="90000"/>
            </a:pPr>
            <a:r>
              <a:rPr lang="en-CA" altLang="en-US" dirty="0"/>
              <a:t>Includes many points of reception and resistance as we move through the change </a:t>
            </a:r>
          </a:p>
        </p:txBody>
      </p:sp>
    </p:spTree>
    <p:extLst>
      <p:ext uri="{BB962C8B-B14F-4D97-AF65-F5344CB8AC3E}">
        <p14:creationId xmlns:p14="http://schemas.microsoft.com/office/powerpoint/2010/main" val="331136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323884-C4D5-4A20-9418-A11EF50E2FB8}"/>
              </a:ext>
            </a:extLst>
          </p:cNvPr>
          <p:cNvGrpSpPr>
            <a:grpSpLocks noChangeAspect="1"/>
          </p:cNvGrpSpPr>
          <p:nvPr/>
        </p:nvGrpSpPr>
        <p:grpSpPr>
          <a:xfrm>
            <a:off x="1861841" y="785434"/>
            <a:ext cx="6071602" cy="3845364"/>
            <a:chOff x="1577077" y="1454954"/>
            <a:chExt cx="6672090" cy="4225669"/>
          </a:xfrm>
        </p:grpSpPr>
        <p:sp>
          <p:nvSpPr>
            <p:cNvPr id="63" name="Text Box 56"/>
            <p:cNvSpPr txBox="1">
              <a:spLocks noChangeArrowheads="1"/>
            </p:cNvSpPr>
            <p:nvPr/>
          </p:nvSpPr>
          <p:spPr bwMode="auto">
            <a:xfrm>
              <a:off x="1986041" y="5434915"/>
              <a:ext cx="1299846" cy="2457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Points of Reception</a:t>
              </a:r>
              <a:endParaRPr lang="en-CA" sz="240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4" name="Text Box 55"/>
            <p:cNvSpPr txBox="1">
              <a:spLocks noChangeArrowheads="1"/>
            </p:cNvSpPr>
            <p:nvPr/>
          </p:nvSpPr>
          <p:spPr bwMode="auto">
            <a:xfrm>
              <a:off x="4097160" y="5386292"/>
              <a:ext cx="1492415" cy="2457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Points of Resistance</a:t>
              </a:r>
              <a:endParaRPr lang="en-CA" sz="240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5" name="Text Box 54"/>
            <p:cNvSpPr txBox="1">
              <a:spLocks noChangeArrowheads="1"/>
            </p:cNvSpPr>
            <p:nvPr/>
          </p:nvSpPr>
          <p:spPr bwMode="auto">
            <a:xfrm>
              <a:off x="3125730" y="1618759"/>
              <a:ext cx="673994" cy="8190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6" name="Text Box 53"/>
            <p:cNvSpPr txBox="1">
              <a:spLocks noChangeArrowheads="1"/>
            </p:cNvSpPr>
            <p:nvPr/>
          </p:nvSpPr>
          <p:spPr bwMode="auto">
            <a:xfrm>
              <a:off x="1777741" y="2762670"/>
              <a:ext cx="1010992" cy="491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Anxious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“I am not sure I can do this or cope.”</a:t>
              </a:r>
              <a:endParaRPr lang="en-CA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2933160" y="2519691"/>
              <a:ext cx="1010992" cy="5733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Encouraged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“Maybe this will not be so bad, it might help us.”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" name="Text Box 51"/>
            <p:cNvSpPr txBox="1">
              <a:spLocks noChangeArrowheads="1"/>
            </p:cNvSpPr>
            <p:nvPr/>
          </p:nvSpPr>
          <p:spPr bwMode="auto">
            <a:xfrm>
              <a:off x="4061007" y="2674894"/>
              <a:ext cx="1211441" cy="5933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Apprehensive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“What is going to happen to me and my friends?”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9" name="Text Box 50"/>
            <p:cNvSpPr txBox="1">
              <a:spLocks noChangeArrowheads="1"/>
            </p:cNvSpPr>
            <p:nvPr/>
          </p:nvSpPr>
          <p:spPr bwMode="auto">
            <a:xfrm>
              <a:off x="5367419" y="2037602"/>
              <a:ext cx="938341" cy="4804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Flight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“This is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Calibri" pitchFamily="34" charset="0"/>
                </a:rPr>
                <a:t>not for me!”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0" name="Text Box 49"/>
            <p:cNvSpPr txBox="1">
              <a:spLocks noChangeArrowheads="1"/>
            </p:cNvSpPr>
            <p:nvPr/>
          </p:nvSpPr>
          <p:spPr bwMode="auto">
            <a:xfrm>
              <a:off x="6086492" y="2929205"/>
              <a:ext cx="994799" cy="4049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Accepting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“I know this is good.”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6852832" y="2392457"/>
              <a:ext cx="1396335" cy="5560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Committed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“How can I help make it happen?”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72" name="AutoShape 47"/>
            <p:cNvCxnSpPr>
              <a:cxnSpLocks noChangeShapeType="1"/>
            </p:cNvCxnSpPr>
            <p:nvPr/>
          </p:nvCxnSpPr>
          <p:spPr bwMode="auto">
            <a:xfrm>
              <a:off x="1729599" y="3450306"/>
              <a:ext cx="6258520" cy="0"/>
            </a:xfrm>
            <a:prstGeom prst="straightConnector1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3" name="AutoShape 46"/>
            <p:cNvCxnSpPr>
              <a:cxnSpLocks noChangeShapeType="1"/>
            </p:cNvCxnSpPr>
            <p:nvPr/>
          </p:nvCxnSpPr>
          <p:spPr bwMode="auto">
            <a:xfrm>
              <a:off x="3655297" y="2025544"/>
              <a:ext cx="625852" cy="250259"/>
            </a:xfrm>
            <a:prstGeom prst="curvedConnector3">
              <a:avLst>
                <a:gd name="adj1" fmla="val 50000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45"/>
            <p:cNvCxnSpPr>
              <a:cxnSpLocks noChangeShapeType="1"/>
            </p:cNvCxnSpPr>
            <p:nvPr/>
          </p:nvCxnSpPr>
          <p:spPr bwMode="auto">
            <a:xfrm>
              <a:off x="3318300" y="1779835"/>
              <a:ext cx="0" cy="0"/>
            </a:xfrm>
            <a:prstGeom prst="straightConnector1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5" name="Text Box 44"/>
            <p:cNvSpPr txBox="1">
              <a:spLocks noChangeArrowheads="1"/>
            </p:cNvSpPr>
            <p:nvPr/>
          </p:nvSpPr>
          <p:spPr bwMode="auto">
            <a:xfrm>
              <a:off x="1577077" y="4714689"/>
              <a:ext cx="1468531" cy="5487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Denial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“This will pass…it is the flavour of the month.”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6" name="Text Box 43"/>
            <p:cNvSpPr txBox="1">
              <a:spLocks noChangeArrowheads="1"/>
            </p:cNvSpPr>
            <p:nvPr/>
          </p:nvSpPr>
          <p:spPr bwMode="auto">
            <a:xfrm>
              <a:off x="2823963" y="4254204"/>
              <a:ext cx="1327856" cy="8690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Threatened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“This can only mean bad things and more work…it is not going to work.”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7" name="Text Box 42"/>
            <p:cNvSpPr txBox="1">
              <a:spLocks noChangeArrowheads="1"/>
            </p:cNvSpPr>
            <p:nvPr/>
          </p:nvSpPr>
          <p:spPr bwMode="auto">
            <a:xfrm>
              <a:off x="4241621" y="4506694"/>
              <a:ext cx="1140323" cy="4914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Guilty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“But should I not give it a try?”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auto">
            <a:xfrm>
              <a:off x="5502235" y="4605488"/>
              <a:ext cx="1010992" cy="4095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Depressed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“I don’t know what to do.”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6726737" y="4821161"/>
              <a:ext cx="1143165" cy="4422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Hostile</a:t>
              </a:r>
              <a:endParaRPr lang="en-US" sz="750" b="1" i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CA" sz="825" b="1" i="1" dirty="0">
                  <a:solidFill>
                    <a:prstClr val="black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“I will fight this!”</a:t>
              </a:r>
              <a:endParaRPr lang="en-US" sz="750" b="1" i="1" dirty="0">
                <a:solidFill>
                  <a:prstClr val="black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80" name="Picture 39" descr="MC900304337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0004" y="3745504"/>
              <a:ext cx="461292" cy="737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1" name="Picture 38" descr="MC90029349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80842" y="4318824"/>
              <a:ext cx="807918" cy="4759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2" name="Picture 37" descr="MC900441886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32853" y="1536857"/>
              <a:ext cx="673994" cy="555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3" name="Picture 36" descr="MC900078795[2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3133" y="1946371"/>
              <a:ext cx="516437" cy="982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4" name="Picture 35" descr="MC900078747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8552" y="1454954"/>
              <a:ext cx="231084" cy="982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5" name="Picture 34" descr="MC900078794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25730" y="1700662"/>
              <a:ext cx="518188" cy="819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6" name="Picture 33" descr="MC900383548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25730" y="3584429"/>
              <a:ext cx="770279" cy="655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7" name="Picture 32" descr="MC900078719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11023" y="3502526"/>
              <a:ext cx="315990" cy="12285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8" name="Picture 31" descr="MC900240977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14738" y="2192080"/>
              <a:ext cx="385140" cy="573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9" name="Picture 30" descr="MC900320032[1]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29292" y="2110177"/>
              <a:ext cx="529567" cy="573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0" name="Picture 29" descr="MM900046533[1]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96163" y="3502526"/>
              <a:ext cx="296733" cy="288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1" name="Picture 28" descr="MM900046533[1]"/>
            <p:cNvPicPr>
              <a:picLocks noChangeAspect="1" noChangeArrowheads="1" noCrop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59012" y="3557128"/>
              <a:ext cx="288855" cy="28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2" name="Picture 27" descr="MM900046533[1]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99571" y="3748234"/>
              <a:ext cx="296733" cy="288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3" name="Picture 26" descr="MM900046533[1]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06848" y="3666331"/>
              <a:ext cx="296733" cy="288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4" name="Picture 25" descr="MM900046533[1]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99264" y="4485360"/>
              <a:ext cx="296733" cy="288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5" name="Picture 24" descr="MM900046533[1]"/>
            <p:cNvPicPr>
              <a:picLocks noChangeAspect="1" noChangeArrowheads="1" noCrop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14431" y="2355885"/>
              <a:ext cx="244214" cy="237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6" name="Picture 23" descr="MM900046533[1]"/>
            <p:cNvPicPr>
              <a:picLocks noChangeAspect="1" noChangeArrowheads="1" noCrop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856448" y="5304389"/>
              <a:ext cx="292356" cy="284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7" name="Picture 22" descr="MC900383558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03593" y="1864468"/>
              <a:ext cx="217079" cy="327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8" name="Picture 21" descr="MC900383558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07155" y="1454954"/>
              <a:ext cx="198697" cy="300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9" name="Picture 20" descr="MC900383558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58859" y="1946371"/>
              <a:ext cx="198697" cy="300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00" name="Picture 19" descr="MC900383558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14278" y="1454954"/>
              <a:ext cx="198697" cy="300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01" name="Picture 18" descr="MC900383558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591987" y="1864468"/>
              <a:ext cx="198697" cy="300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02" name="Picture 17" descr="MC900383558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747407" y="1536857"/>
              <a:ext cx="198697" cy="300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03" name="Picture 16" descr="MC900383558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41613" y="5353007"/>
              <a:ext cx="198697" cy="300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cxnSp>
          <p:nvCxnSpPr>
            <p:cNvPr id="104" name="AutoShape 15"/>
            <p:cNvCxnSpPr>
              <a:cxnSpLocks noChangeShapeType="1"/>
            </p:cNvCxnSpPr>
            <p:nvPr/>
          </p:nvCxnSpPr>
          <p:spPr bwMode="auto">
            <a:xfrm rot="10800000" flipV="1">
              <a:off x="2596163" y="3912040"/>
              <a:ext cx="529567" cy="491417"/>
            </a:xfrm>
            <a:prstGeom prst="curvedConnector3">
              <a:avLst>
                <a:gd name="adj1" fmla="val 50000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05" name="AutoShape 14"/>
            <p:cNvCxnSpPr>
              <a:cxnSpLocks noChangeShapeType="1"/>
            </p:cNvCxnSpPr>
            <p:nvPr/>
          </p:nvCxnSpPr>
          <p:spPr bwMode="auto">
            <a:xfrm rot="5400000">
              <a:off x="3901140" y="2866529"/>
              <a:ext cx="327612" cy="1107277"/>
            </a:xfrm>
            <a:prstGeom prst="curvedConnector3">
              <a:avLst>
                <a:gd name="adj1" fmla="val 50000"/>
              </a:avLst>
            </a:prstGeom>
            <a:solidFill>
              <a:srgbClr val="FFFFFF"/>
            </a:solidFill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106" name="AutoShape 13"/>
            <p:cNvCxnSpPr>
              <a:cxnSpLocks noChangeShapeType="1"/>
            </p:cNvCxnSpPr>
            <p:nvPr/>
          </p:nvCxnSpPr>
          <p:spPr bwMode="auto">
            <a:xfrm>
              <a:off x="3944152" y="3993943"/>
              <a:ext cx="481425" cy="81903"/>
            </a:xfrm>
            <a:prstGeom prst="curvedConnector3">
              <a:avLst>
                <a:gd name="adj1" fmla="val 50000"/>
              </a:avLst>
            </a:prstGeom>
            <a:solidFill>
              <a:srgbClr val="FFFFFF"/>
            </a:solidFill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107" name="AutoShape 12"/>
            <p:cNvCxnSpPr>
              <a:cxnSpLocks noChangeShapeType="1"/>
            </p:cNvCxnSpPr>
            <p:nvPr/>
          </p:nvCxnSpPr>
          <p:spPr bwMode="auto">
            <a:xfrm>
              <a:off x="5031296" y="4114067"/>
              <a:ext cx="742269" cy="207487"/>
            </a:xfrm>
            <a:prstGeom prst="curvedConnector3">
              <a:avLst>
                <a:gd name="adj1" fmla="val 50000"/>
              </a:avLst>
            </a:prstGeom>
            <a:solidFill>
              <a:srgbClr val="FFFFFF"/>
            </a:solidFill>
            <a:ln w="9525">
              <a:solidFill>
                <a:srgbClr val="974706"/>
              </a:solidFill>
              <a:round/>
              <a:headEnd/>
              <a:tailEnd type="triangle" w="med" len="med"/>
            </a:ln>
          </p:spPr>
        </p:cxnSp>
        <p:cxnSp>
          <p:nvCxnSpPr>
            <p:cNvPr id="108" name="AutoShape 11"/>
            <p:cNvCxnSpPr>
              <a:cxnSpLocks noChangeShapeType="1"/>
            </p:cNvCxnSpPr>
            <p:nvPr/>
          </p:nvCxnSpPr>
          <p:spPr bwMode="auto">
            <a:xfrm flipV="1">
              <a:off x="6432195" y="3358480"/>
              <a:ext cx="70665" cy="1476075"/>
            </a:xfrm>
            <a:prstGeom prst="curvedConnector2">
              <a:avLst/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10"/>
            <p:cNvCxnSpPr>
              <a:cxnSpLocks noChangeShapeType="1"/>
            </p:cNvCxnSpPr>
            <p:nvPr/>
          </p:nvCxnSpPr>
          <p:spPr bwMode="auto">
            <a:xfrm rot="5400000" flipH="1" flipV="1">
              <a:off x="6304127" y="4431985"/>
              <a:ext cx="406784" cy="842055"/>
            </a:xfrm>
            <a:prstGeom prst="curvedConnector4">
              <a:avLst>
                <a:gd name="adj1" fmla="val -40269"/>
                <a:gd name="adj2" fmla="val 71412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0" name="AutoShape 9"/>
            <p:cNvCxnSpPr>
              <a:cxnSpLocks noChangeShapeType="1"/>
            </p:cNvCxnSpPr>
            <p:nvPr/>
          </p:nvCxnSpPr>
          <p:spPr bwMode="auto">
            <a:xfrm flipV="1">
              <a:off x="6977127" y="2847303"/>
              <a:ext cx="529567" cy="251169"/>
            </a:xfrm>
            <a:prstGeom prst="curvedConnector2">
              <a:avLst/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11" name="AutoShape 8"/>
            <p:cNvCxnSpPr>
              <a:cxnSpLocks noChangeShapeType="1"/>
            </p:cNvCxnSpPr>
            <p:nvPr/>
          </p:nvCxnSpPr>
          <p:spPr bwMode="auto">
            <a:xfrm rot="5400000" flipH="1">
              <a:off x="5234073" y="3083693"/>
              <a:ext cx="1392349" cy="264346"/>
            </a:xfrm>
            <a:prstGeom prst="curvedConnector3">
              <a:avLst>
                <a:gd name="adj1" fmla="val 50000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12" name="AutoShape 7"/>
            <p:cNvCxnSpPr>
              <a:cxnSpLocks noChangeShapeType="1"/>
            </p:cNvCxnSpPr>
            <p:nvPr/>
          </p:nvCxnSpPr>
          <p:spPr bwMode="auto">
            <a:xfrm>
              <a:off x="3847867" y="1618759"/>
              <a:ext cx="2352853" cy="1078388"/>
            </a:xfrm>
            <a:prstGeom prst="curvedConnector3">
              <a:avLst>
                <a:gd name="adj1" fmla="val 5557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13" name="AutoShape 6"/>
            <p:cNvCxnSpPr>
              <a:cxnSpLocks noChangeShapeType="1"/>
            </p:cNvCxnSpPr>
            <p:nvPr/>
          </p:nvCxnSpPr>
          <p:spPr bwMode="auto">
            <a:xfrm>
              <a:off x="5057556" y="2096526"/>
              <a:ext cx="1149292" cy="750776"/>
            </a:xfrm>
            <a:prstGeom prst="curvedConnector3">
              <a:avLst>
                <a:gd name="adj1" fmla="val 402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14" name="AutoShape 5"/>
            <p:cNvCxnSpPr>
              <a:cxnSpLocks noChangeShapeType="1"/>
            </p:cNvCxnSpPr>
            <p:nvPr/>
          </p:nvCxnSpPr>
          <p:spPr bwMode="auto">
            <a:xfrm rot="5400000" flipH="1" flipV="1">
              <a:off x="2276623" y="1850820"/>
              <a:ext cx="1195782" cy="734391"/>
            </a:xfrm>
            <a:prstGeom prst="curvedConnector5">
              <a:avLst>
                <a:gd name="adj1" fmla="val 3269"/>
                <a:gd name="adj2" fmla="val 44514"/>
                <a:gd name="adj3" fmla="val 106046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pic>
          <p:nvPicPr>
            <p:cNvPr id="116" name="Picture 3" descr="MC900078739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917993" y="3912040"/>
              <a:ext cx="336122" cy="737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DAC6E9-21A9-421D-9099-6C1811EC9CA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/>
              <a:t>Change Tapas – Personal Change Journey</a:t>
            </a:r>
            <a:endParaRPr lang="en-CA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418815-B517-4CE1-BBE2-9CFC7B31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The Personal Journey</a:t>
            </a:r>
            <a:endParaRPr lang="en-CA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7A10A16-F0F3-4E8B-B753-80556BDFE0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Reproduced with permission from </a:t>
            </a:r>
            <a:r>
              <a:rPr lang="en-CA" dirty="0" err="1"/>
              <a:t>AtFocus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86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KHOMES">
      <a:dk1>
        <a:sysClr val="windowText" lastClr="000000"/>
      </a:dk1>
      <a:lt1>
        <a:sysClr val="window" lastClr="FFFFFF"/>
      </a:lt1>
      <a:dk2>
        <a:srgbClr val="BE1E2D"/>
      </a:dk2>
      <a:lt2>
        <a:srgbClr val="9D9D9D"/>
      </a:lt2>
      <a:accent1>
        <a:srgbClr val="4F81BD"/>
      </a:accent1>
      <a:accent2>
        <a:srgbClr val="00B447"/>
      </a:accent2>
      <a:accent3>
        <a:srgbClr val="F46524"/>
      </a:accent3>
      <a:accent4>
        <a:srgbClr val="8064A2"/>
      </a:accent4>
      <a:accent5>
        <a:srgbClr val="4BACC6"/>
      </a:accent5>
      <a:accent6>
        <a:srgbClr val="F79646"/>
      </a:accent6>
      <a:hlink>
        <a:srgbClr val="BE1E2D"/>
      </a:hlink>
      <a:folHlink>
        <a:srgbClr val="4E4E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DB37D27389348844CB027E8124558" ma:contentTypeVersion="8" ma:contentTypeDescription="Create a new document." ma:contentTypeScope="" ma:versionID="899ae7adb3fa06dfa223ae1375ccde90">
  <xsd:schema xmlns:xsd="http://www.w3.org/2001/XMLSchema" xmlns:xs="http://www.w3.org/2001/XMLSchema" xmlns:p="http://schemas.microsoft.com/office/2006/metadata/properties" xmlns:ns2="dafbecd6-5b90-4e30-a018-27bbbca06165" xmlns:ns3="4ebe5f28-4db5-4aba-81dd-ff20caa6c2c5" targetNamespace="http://schemas.microsoft.com/office/2006/metadata/properties" ma:root="true" ma:fieldsID="21fdd362a22ad59f12185db13ca74387" ns2:_="" ns3:_="">
    <xsd:import namespace="dafbecd6-5b90-4e30-a018-27bbbca06165"/>
    <xsd:import namespace="4ebe5f28-4db5-4aba-81dd-ff20caa6c2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becd6-5b90-4e30-a018-27bbbca061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e5f28-4db5-4aba-81dd-ff20caa6c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E62E26-7657-478E-AA89-81D254A3C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becd6-5b90-4e30-a018-27bbbca06165"/>
    <ds:schemaRef ds:uri="4ebe5f28-4db5-4aba-81dd-ff20caa6c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234C5F-FEFA-44CF-8E23-81377FD0CCA8}">
  <ds:schemaRefs>
    <ds:schemaRef ds:uri="http://schemas.microsoft.com/office/2006/metadata/properties"/>
    <ds:schemaRef ds:uri="4ebe5f28-4db5-4aba-81dd-ff20caa6c2c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afbecd6-5b90-4e30-a018-27bbbca06165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1ACEDC-B126-4AA9-8367-91868A2BFC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15321</TotalTime>
  <Words>192</Words>
  <Application>Microsoft Office PowerPoint</Application>
  <PresentationFormat>On-screen Show (16:9)</PresentationFormat>
  <Paragraphs>35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Open Sans</vt:lpstr>
      <vt:lpstr>Calibri</vt:lpstr>
      <vt:lpstr>Open Sans SemiBold</vt:lpstr>
      <vt:lpstr>Open Sans Light</vt:lpstr>
      <vt:lpstr>ＭＳ Ｐゴシック</vt:lpstr>
      <vt:lpstr>Wingdings</vt:lpstr>
      <vt:lpstr>Arial</vt:lpstr>
      <vt:lpstr>Aharoni</vt:lpstr>
      <vt:lpstr>Times New Roman</vt:lpstr>
      <vt:lpstr>Office Theme</vt:lpstr>
      <vt:lpstr>Change Tapas – Personal Change Journey</vt:lpstr>
      <vt:lpstr>The Personal Change Journey…</vt:lpstr>
      <vt:lpstr>The Personal Journey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Solutions to Homelessness Update</dc:title>
  <dc:creator>Tim Richter</dc:creator>
  <cp:lastModifiedBy>Marie Morrison</cp:lastModifiedBy>
  <cp:revision>95</cp:revision>
  <cp:lastPrinted>2018-02-26T18:39:39Z</cp:lastPrinted>
  <dcterms:modified xsi:type="dcterms:W3CDTF">2018-12-10T00:19:01Z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0x010100629DB37D27389348844CB027E8124558</vt:lpwstr>
  </property>
</Properties>
</file>